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56" r:id="rId3"/>
    <p:sldId id="276" r:id="rId4"/>
    <p:sldId id="277" r:id="rId5"/>
    <p:sldId id="278" r:id="rId6"/>
    <p:sldId id="279" r:id="rId7"/>
    <p:sldId id="28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84" autoAdjust="0"/>
    <p:restoredTop sz="96144" autoAdjust="0"/>
  </p:normalViewPr>
  <p:slideViewPr>
    <p:cSldViewPr snapToGrid="0">
      <p:cViewPr varScale="1">
        <p:scale>
          <a:sx n="66" d="100"/>
          <a:sy n="66" d="100"/>
        </p:scale>
        <p:origin x="72" y="9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wmf"/><Relationship Id="rId1" Type="http://schemas.openxmlformats.org/officeDocument/2006/relationships/image" Target="../media/image5.wmf"/></Relationships>
</file>

<file path=ppt/media/image1.jpeg>
</file>

<file path=ppt/media/image2.png>
</file>

<file path=ppt/media/image3.png>
</file>

<file path=ppt/media/image4.png>
</file>

<file path=ppt/media/image5.wmf>
</file>

<file path=ppt/media/image6.wm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C3E58-0FED-48EC-8CBE-B86CB620638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2930-8BB3-46AE-BFA3-EE14FD330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953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C3E58-0FED-48EC-8CBE-B86CB620638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2930-8BB3-46AE-BFA3-EE14FD330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163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C3E58-0FED-48EC-8CBE-B86CB620638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2930-8BB3-46AE-BFA3-EE14FD330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774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C3E58-0FED-48EC-8CBE-B86CB620638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2930-8BB3-46AE-BFA3-EE14FD330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3642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C3E58-0FED-48EC-8CBE-B86CB620638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2930-8BB3-46AE-BFA3-EE14FD330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213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C3E58-0FED-48EC-8CBE-B86CB620638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2930-8BB3-46AE-BFA3-EE14FD330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2599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C3E58-0FED-48EC-8CBE-B86CB620638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2930-8BB3-46AE-BFA3-EE14FD330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769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C3E58-0FED-48EC-8CBE-B86CB620638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2930-8BB3-46AE-BFA3-EE14FD330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8881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C3E58-0FED-48EC-8CBE-B86CB620638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2930-8BB3-46AE-BFA3-EE14FD330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066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C3E58-0FED-48EC-8CBE-B86CB620638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3C792930-8BB3-46AE-BFA3-EE14FD330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980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C3E58-0FED-48EC-8CBE-B86CB620638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2930-8BB3-46AE-BFA3-EE14FD330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998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C3E58-0FED-48EC-8CBE-B86CB620638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2930-8BB3-46AE-BFA3-EE14FD330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231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C3E58-0FED-48EC-8CBE-B86CB620638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2930-8BB3-46AE-BFA3-EE14FD330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68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C3E58-0FED-48EC-8CBE-B86CB620638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2930-8BB3-46AE-BFA3-EE14FD330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518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C3E58-0FED-48EC-8CBE-B86CB620638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2930-8BB3-46AE-BFA3-EE14FD330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1485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C3E58-0FED-48EC-8CBE-B86CB620638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2930-8BB3-46AE-BFA3-EE14FD330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523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C3E58-0FED-48EC-8CBE-B86CB620638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92930-8BB3-46AE-BFA3-EE14FD330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CCC3E58-0FED-48EC-8CBE-B86CB620638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C792930-8BB3-46AE-BFA3-EE14FD330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8953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6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5.wmf"/><Relationship Id="rId4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830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971695" y="757052"/>
            <a:ext cx="3075318" cy="596735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 fontScale="60000" lnSpcReduction="20000"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6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 smtClean="0">
                <a:solidFill>
                  <a:schemeClr val="tx2">
                    <a:lumMod val="50000"/>
                  </a:schemeClr>
                </a:solidFill>
              </a:rPr>
              <a:t>About today…</a:t>
            </a:r>
            <a:endParaRPr lang="en-US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363086" y="1800102"/>
            <a:ext cx="1462956" cy="4324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SzPct val="85000"/>
              <a:buFont typeface="Wingdings 3" panose="05040102010807070707" pitchFamily="18" charset="2"/>
              <a:buChar char="u"/>
            </a:pPr>
            <a:r>
              <a:rPr lang="en-US" sz="2000" dirty="0" smtClean="0"/>
              <a:t>  </a:t>
            </a:r>
            <a:r>
              <a:rPr lang="en-US" sz="2000" dirty="0" smtClean="0">
                <a:solidFill>
                  <a:schemeClr val="bg1"/>
                </a:solidFill>
              </a:rPr>
              <a:t>Layers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363087" y="2332022"/>
            <a:ext cx="2004376" cy="4324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SzPct val="85000"/>
              <a:buFont typeface="Wingdings 3" panose="05040102010807070707" pitchFamily="18" charset="2"/>
              <a:buChar char="u"/>
            </a:pPr>
            <a:r>
              <a:rPr lang="en-US" sz="2000" dirty="0" smtClean="0">
                <a:solidFill>
                  <a:schemeClr val="bg1"/>
                </a:solidFill>
              </a:rPr>
              <a:t>  Layer Styles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9221" y="1353787"/>
            <a:ext cx="5104447" cy="406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206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829293" y="609828"/>
            <a:ext cx="45817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tx2">
                    <a:lumMod val="50000"/>
                  </a:schemeClr>
                </a:solidFill>
              </a:rPr>
              <a:t>Understanding Layers</a:t>
            </a:r>
            <a:endParaRPr lang="en-US" sz="36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754321" y="1690152"/>
            <a:ext cx="67853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/>
              </a:buClr>
            </a:pPr>
            <a:r>
              <a:rPr lang="en-US" sz="2000" dirty="0">
                <a:solidFill>
                  <a:schemeClr val="bg1"/>
                </a:solidFill>
              </a:rPr>
              <a:t>Layers are like transparent sheets stacked on top of each other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483918" y="1690152"/>
            <a:ext cx="2029772" cy="40011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chemeClr val="tx1"/>
                </a:solidFill>
              </a:rPr>
              <a:t>Definition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83918" y="3077033"/>
            <a:ext cx="2029772" cy="40011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Benefits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483918" y="4849925"/>
            <a:ext cx="2029772" cy="400110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Layer Panel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483918" y="2153059"/>
            <a:ext cx="95370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/>
              </a:buClr>
            </a:pPr>
            <a:r>
              <a:rPr lang="en-US" sz="2000" dirty="0">
                <a:solidFill>
                  <a:schemeClr val="bg1"/>
                </a:solidFill>
              </a:rPr>
              <a:t>allowing you to work on individual parts of your project without affecting other parts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754321" y="3077033"/>
            <a:ext cx="44512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Flexibility in editing and adjustments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754321" y="3500988"/>
            <a:ext cx="492044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Organizing complex designs efficiently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754320" y="3943948"/>
            <a:ext cx="52693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Easier to apply effects and make corrections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754321" y="4815245"/>
            <a:ext cx="46196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Located on the right side of the screen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792528" y="5279564"/>
            <a:ext cx="696370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Contains tools for creating, managing, and organizing layers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470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8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000"/>
                            </p:stCondLst>
                            <p:childTnLst>
                              <p:par>
                                <p:cTn id="72" presetID="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000"/>
                            </p:stCondLst>
                            <p:childTnLst>
                              <p:par>
                                <p:cTn id="77" presetID="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8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000"/>
                            </p:stCondLst>
                            <p:childTnLst>
                              <p:par>
                                <p:cTn id="88" presetID="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8" grpId="0" animBg="1"/>
      <p:bldP spid="9" grpId="0" animBg="1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829293" y="609828"/>
            <a:ext cx="4743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50000"/>
                  </a:schemeClr>
                </a:solidFill>
              </a:rPr>
              <a:t>Basic Layer Operations</a:t>
            </a:r>
            <a:endParaRPr lang="en-US" sz="48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411143" y="1716319"/>
            <a:ext cx="79390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Click the “Create a New Layer” icon at the bottom of the Layers Panel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43690" y="1716319"/>
            <a:ext cx="2486504" cy="40011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Creating New Layers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43690" y="3163360"/>
            <a:ext cx="2486504" cy="40011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Layer Stacking Order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43689" y="4640148"/>
            <a:ext cx="3533251" cy="40011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Renaming and Grouping Layers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437313" y="2171174"/>
            <a:ext cx="339891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Use shortcut </a:t>
            </a:r>
            <a:r>
              <a:rPr lang="en-US" sz="2000" dirty="0" err="1">
                <a:solidFill>
                  <a:schemeClr val="bg1"/>
                </a:solidFill>
              </a:rPr>
              <a:t>Ctrl+Shift+N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411138" y="3163360"/>
            <a:ext cx="737297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Layers at the top of the panel appear above layers at the bottom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411138" y="3624012"/>
            <a:ext cx="52813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Drag and drop layers to rearrange their order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421322" y="4658797"/>
            <a:ext cx="476622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Double-click the layer name to rename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421322" y="5128618"/>
            <a:ext cx="624667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Select multiple layers and press </a:t>
            </a:r>
            <a:r>
              <a:rPr lang="en-US" sz="2000" dirty="0" err="1">
                <a:solidFill>
                  <a:schemeClr val="bg1"/>
                </a:solidFill>
              </a:rPr>
              <a:t>Ctrl+G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smtClean="0">
                <a:solidFill>
                  <a:schemeClr val="bg1"/>
                </a:solidFill>
              </a:rPr>
              <a:t>to </a:t>
            </a:r>
            <a:r>
              <a:rPr lang="en-US" sz="2000" dirty="0">
                <a:solidFill>
                  <a:schemeClr val="bg1"/>
                </a:solidFill>
              </a:rPr>
              <a:t>group them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0016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8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8" grpId="0" animBg="1"/>
      <p:bldP spid="9" grpId="0" animBg="1"/>
      <p:bldP spid="11" grpId="0"/>
      <p:bldP spid="12" grpId="0"/>
      <p:bldP spid="13" grpId="0"/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829293" y="609828"/>
            <a:ext cx="56193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50000"/>
                  </a:schemeClr>
                </a:solidFill>
              </a:rPr>
              <a:t>Layer Visibility and Locking</a:t>
            </a:r>
            <a:endParaRPr lang="en-US" sz="80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856121" y="1778759"/>
            <a:ext cx="556869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/>
              </a:buClr>
            </a:pPr>
            <a:r>
              <a:rPr lang="en-US" sz="2000" dirty="0">
                <a:solidFill>
                  <a:schemeClr val="bg1"/>
                </a:solidFill>
              </a:rPr>
              <a:t>Click the eye icon next to the layer to show/hide it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98218" y="1744629"/>
            <a:ext cx="2257903" cy="40011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Toggling Visibility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4073" y="3091932"/>
            <a:ext cx="3439331" cy="3559482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429778" y="2565506"/>
            <a:ext cx="1939066" cy="40011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Locking Layer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368844" y="2565506"/>
            <a:ext cx="780801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/>
              </a:buClr>
            </a:pPr>
            <a:r>
              <a:rPr lang="en-US" sz="2000" dirty="0">
                <a:solidFill>
                  <a:schemeClr val="bg1"/>
                </a:solidFill>
              </a:rPr>
              <a:t>Use the lock icons to prevent moving, editing, or transparency changes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429778" y="3114501"/>
            <a:ext cx="63960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Types of locks include position, pixel, and transparency lock</a:t>
            </a:r>
          </a:p>
        </p:txBody>
      </p:sp>
    </p:spTree>
    <p:extLst>
      <p:ext uri="{BB962C8B-B14F-4D97-AF65-F5344CB8AC3E}">
        <p14:creationId xmlns:p14="http://schemas.microsoft.com/office/powerpoint/2010/main" val="1982896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14" grpId="0" animBg="1"/>
      <p:bldP spid="17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829293" y="609828"/>
            <a:ext cx="26500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50000"/>
                  </a:schemeClr>
                </a:solidFill>
              </a:rPr>
              <a:t>Layer Masks</a:t>
            </a:r>
            <a:endParaRPr lang="en-US" sz="166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829293" y="1437764"/>
            <a:ext cx="665297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</a:rPr>
              <a:t>Allow selective editing by hiding/revealing parts of a layer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829293" y="1911192"/>
            <a:ext cx="53174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</a:rPr>
              <a:t>Non-destructive way to blend layers together</a:t>
            </a:r>
            <a:endParaRPr lang="en-US" sz="4000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078" y="2732740"/>
            <a:ext cx="5530598" cy="29949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6500961"/>
              </p:ext>
            </p:extLst>
          </p:nvPr>
        </p:nvGraphicFramePr>
        <p:xfrm>
          <a:off x="7583141" y="4609181"/>
          <a:ext cx="4075460" cy="22369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4" r:id="rId4" imgW="14069520" imgH="7619040" progId="">
                  <p:embed/>
                </p:oleObj>
              </mc:Choice>
              <mc:Fallback>
                <p:oleObj r:id="rId4" imgW="14069520" imgH="7619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583141" y="4609181"/>
                        <a:ext cx="4075460" cy="22369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4549071"/>
              </p:ext>
            </p:extLst>
          </p:nvPr>
        </p:nvGraphicFramePr>
        <p:xfrm>
          <a:off x="7583141" y="2324118"/>
          <a:ext cx="4075460" cy="22369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5" r:id="rId6" imgW="14069520" imgH="7619040" progId="">
                  <p:embed/>
                </p:oleObj>
              </mc:Choice>
              <mc:Fallback>
                <p:oleObj r:id="rId6" imgW="14069520" imgH="7619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583141" y="2324118"/>
                        <a:ext cx="4075460" cy="22369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8358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4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4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829293" y="609828"/>
            <a:ext cx="45335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50000"/>
                  </a:schemeClr>
                </a:solidFill>
              </a:rPr>
              <a:t>Common Layer Styles</a:t>
            </a:r>
            <a:endParaRPr lang="en-US" sz="36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634028" y="1690152"/>
            <a:ext cx="557012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/>
              </a:buClr>
            </a:pPr>
            <a:r>
              <a:rPr lang="en-US" sz="2000" dirty="0">
                <a:solidFill>
                  <a:schemeClr val="bg1"/>
                </a:solidFill>
              </a:rPr>
              <a:t>Adds depth and dimension by simulating a shadow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483918" y="1690152"/>
            <a:ext cx="2029772" cy="400110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Drop Shadow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483918" y="2291500"/>
            <a:ext cx="2029772" cy="40011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Inner Shadow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483918" y="2904880"/>
            <a:ext cx="2029772" cy="40011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Outer Glow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483918" y="3530292"/>
            <a:ext cx="2029772" cy="40011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Inner Glow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483918" y="4155704"/>
            <a:ext cx="2029772" cy="40011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Bevel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483918" y="4581061"/>
            <a:ext cx="2029772" cy="40011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Emboss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634028" y="2291500"/>
            <a:ext cx="540168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/>
              </a:buClr>
            </a:pPr>
            <a:r>
              <a:rPr lang="en-US" sz="2000" dirty="0">
                <a:solidFill>
                  <a:schemeClr val="bg1"/>
                </a:solidFill>
              </a:rPr>
              <a:t>Creates the appearance of depth within the layer</a:t>
            </a: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634028" y="2925479"/>
            <a:ext cx="394586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/>
              </a:buClr>
            </a:pPr>
            <a:r>
              <a:rPr lang="en-US" sz="2000" dirty="0">
                <a:solidFill>
                  <a:schemeClr val="bg1"/>
                </a:solidFill>
              </a:rPr>
              <a:t>Adds a halo effect around the layer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3634028" y="3530292"/>
            <a:ext cx="517308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/>
              </a:buClr>
            </a:pPr>
            <a:r>
              <a:rPr lang="en-US" sz="2000" dirty="0">
                <a:solidFill>
                  <a:schemeClr val="bg1"/>
                </a:solidFill>
              </a:rPr>
              <a:t>Adds a glow effect inside the edges of the layer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634028" y="4351605"/>
            <a:ext cx="285099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1"/>
              </a:buClr>
            </a:pPr>
            <a:r>
              <a:rPr lang="en-US" sz="2000" dirty="0">
                <a:solidFill>
                  <a:schemeClr val="bg1"/>
                </a:solidFill>
              </a:rPr>
              <a:t>Adds 3D effects to layers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010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000"/>
                            </p:stCondLst>
                            <p:childTnLst>
                              <p:par>
                                <p:cTn id="73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0000"/>
                            </p:stCondLst>
                            <p:childTnLst>
                              <p:par>
                                <p:cTn id="90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/>
      <p:bldP spid="19" grpId="0"/>
      <p:bldP spid="20" grpId="0"/>
      <p:bldP spid="21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488</TotalTime>
  <Words>252</Words>
  <Application>Microsoft Office PowerPoint</Application>
  <PresentationFormat>Widescreen</PresentationFormat>
  <Paragraphs>45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Corbel</vt:lpstr>
      <vt:lpstr>Wingdings</vt:lpstr>
      <vt:lpstr>Wingdings 3</vt:lpstr>
      <vt:lpstr>Parallax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Muhammad Ahmed Saeed</dc:creator>
  <cp:lastModifiedBy>Muhammad Ahmed Saeed</cp:lastModifiedBy>
  <cp:revision>363</cp:revision>
  <dcterms:created xsi:type="dcterms:W3CDTF">2024-06-08T09:17:22Z</dcterms:created>
  <dcterms:modified xsi:type="dcterms:W3CDTF">2024-08-13T05:55:54Z</dcterms:modified>
</cp:coreProperties>
</file>

<file path=docProps/thumbnail.jpeg>
</file>